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5224" autoAdjust="0"/>
  </p:normalViewPr>
  <p:slideViewPr>
    <p:cSldViewPr snapToGrid="0">
      <p:cViewPr varScale="1">
        <p:scale>
          <a:sx n="56" d="100"/>
          <a:sy n="56" d="100"/>
        </p:scale>
        <p:origin x="126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2983A2-F24C-4933-8CAF-0DE9725C5197}" type="datetimeFigureOut">
              <a:rPr lang="en-GB" smtClean="0"/>
              <a:t>29/03/2021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E6ED2D-84A1-45AD-9037-DC313D8078D9}" type="slidenum">
              <a:rPr lang="en-GB" smtClean="0"/>
              <a:t>‹#›</a:t>
            </a:fld>
            <a:endParaRPr lang="en-GB"/>
          </a:p>
        </p:txBody>
      </p:sp>
    </p:spTree>
    <p:extLst>
      <p:ext uri="{BB962C8B-B14F-4D97-AF65-F5344CB8AC3E}">
        <p14:creationId xmlns:p14="http://schemas.microsoft.com/office/powerpoint/2010/main" val="3061518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1</a:t>
            </a:fld>
            <a:endParaRPr lang="en-GB"/>
          </a:p>
        </p:txBody>
      </p:sp>
    </p:spTree>
    <p:extLst>
      <p:ext uri="{BB962C8B-B14F-4D97-AF65-F5344CB8AC3E}">
        <p14:creationId xmlns:p14="http://schemas.microsoft.com/office/powerpoint/2010/main" val="2169267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Health malpractice is defined in legal; term as the situation where the health worker negligently acts to the client or omits some things during the health duties hence injuring the patient. One of the primary causes of medical malpractice is the negligence of the medical professional. The major party who can be held responsible for health malpractices in Saudi Arabia are all the professionals working in the medical field. The significant features of medical malpractice involve substandard services. When the medical professional working in a legal capacity offers services to the clients, health malpractice is committed. The second characteristic of malpractice is that there must be evidence of an injury suffered by the patient. The injury suffered by the patient must be a result of the poor services offered by the medical practitioner. Lastly, an injury to the patient without any proof of negligence is not malpractice.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E6ED2D-84A1-45AD-9037-DC313D8078D9}" type="slidenum">
              <a:rPr lang="en-GB" smtClean="0"/>
              <a:t>2</a:t>
            </a:fld>
            <a:endParaRPr lang="en-GB"/>
          </a:p>
        </p:txBody>
      </p:sp>
    </p:spTree>
    <p:extLst>
      <p:ext uri="{BB962C8B-B14F-4D97-AF65-F5344CB8AC3E}">
        <p14:creationId xmlns:p14="http://schemas.microsoft.com/office/powerpoint/2010/main" val="3225154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Section one and two of the health act of Saudi Arabia provide measures that the health professionals should comply with within the cause of their duty. These two sections contain the guidance and principles that health professionals should use to reduce health issues. In other words, the sections provide the safety precaution policies that health workers should use. These policies apply to all medical area professionals, with no exception of some medical officers. The section provides that the medical workers should not disclose the patient's information to unauthorized people (</a:t>
            </a:r>
            <a:r>
              <a:rPr lang="en-GB" sz="1200" kern="1200" dirty="0" err="1" smtClean="0">
                <a:solidFill>
                  <a:schemeClr val="tx1"/>
                </a:solidFill>
                <a:effectLst/>
                <a:latin typeface="+mn-lt"/>
                <a:ea typeface="+mn-ea"/>
                <a:cs typeface="+mn-cs"/>
              </a:rPr>
              <a:t>Aldosari</a:t>
            </a:r>
            <a:r>
              <a:rPr lang="en-GB" sz="1200" kern="1200" dirty="0" smtClean="0">
                <a:solidFill>
                  <a:schemeClr val="tx1"/>
                </a:solidFill>
                <a:effectLst/>
                <a:latin typeface="+mn-lt"/>
                <a:ea typeface="+mn-ea"/>
                <a:cs typeface="+mn-cs"/>
              </a:rPr>
              <a:t>, 2017). Medical practitioners should maintain the principle of confidentiality during their operations. The medical practitioners should also maintain an up-to-date and accurate record of their patients' health documents; for example, the medical practitioners should keep the patients' examination documents in a proper format. The accuracy of the health documents influences the entire medical session of the patients. Therefore it is essential to record those documents clearly for future use.</a:t>
            </a:r>
          </a:p>
          <a:p>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3</a:t>
            </a:fld>
            <a:endParaRPr lang="en-GB"/>
          </a:p>
        </p:txBody>
      </p:sp>
    </p:spTree>
    <p:extLst>
      <p:ext uri="{BB962C8B-B14F-4D97-AF65-F5344CB8AC3E}">
        <p14:creationId xmlns:p14="http://schemas.microsoft.com/office/powerpoint/2010/main" val="1546508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Having an honest conversation between the patient and the doctor helps to avoid medical malpractices. The correctness of the information provided by either the medical professional affects the entire medical operation. To ensure the correctness of the information, both parties must understand each other carefully. The medical professionals must ensure that the prescriptions and other medical advice given to the patient must be well understood. Additionally, the medical professional should always give the patient the correct results despite how devastating the results are; this ensures that the patient knows his/ her medical status (</a:t>
            </a:r>
            <a:r>
              <a:rPr lang="en-GB" sz="1200" kern="1200" dirty="0" err="1" smtClean="0">
                <a:solidFill>
                  <a:schemeClr val="tx1"/>
                </a:solidFill>
                <a:effectLst/>
                <a:latin typeface="+mn-lt"/>
                <a:ea typeface="+mn-ea"/>
                <a:cs typeface="+mn-cs"/>
              </a:rPr>
              <a:t>Alhabshan</a:t>
            </a:r>
            <a:r>
              <a:rPr lang="en-GB" sz="1200" kern="1200" dirty="0" smtClean="0">
                <a:solidFill>
                  <a:schemeClr val="tx1"/>
                </a:solidFill>
                <a:effectLst/>
                <a:latin typeface="+mn-lt"/>
                <a:ea typeface="+mn-ea"/>
                <a:cs typeface="+mn-cs"/>
              </a:rPr>
              <a:t>, 2018). The correctness of the medical information influences the effectiveness of the medical services. Therefore both the frankness of the message should be maintained at all times.</a:t>
            </a:r>
          </a:p>
          <a:p>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4</a:t>
            </a:fld>
            <a:endParaRPr lang="en-GB"/>
          </a:p>
        </p:txBody>
      </p:sp>
    </p:spTree>
    <p:extLst>
      <p:ext uri="{BB962C8B-B14F-4D97-AF65-F5344CB8AC3E}">
        <p14:creationId xmlns:p14="http://schemas.microsoft.com/office/powerpoint/2010/main" val="2992674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law of Saudi Arabia provides the minimum requirements that medical professionals should have. To perform any medical duty, it is essential to have a valid license from the health ministry. The issuance of the health or medical; practicing license ensures that those performing the medical tasks are qualified. Additionally, it is essential to issue a license to medical professionals to improve health workers' effectiveness (Al-</a:t>
            </a:r>
            <a:r>
              <a:rPr lang="en-GB" sz="1200" kern="1200" dirty="0" err="1" smtClean="0">
                <a:solidFill>
                  <a:schemeClr val="tx1"/>
                </a:solidFill>
                <a:effectLst/>
                <a:latin typeface="+mn-lt"/>
                <a:ea typeface="+mn-ea"/>
                <a:cs typeface="+mn-cs"/>
              </a:rPr>
              <a:t>Hashem</a:t>
            </a:r>
            <a:r>
              <a:rPr lang="en-GB" sz="1200" kern="1200" dirty="0" smtClean="0">
                <a:solidFill>
                  <a:schemeClr val="tx1"/>
                </a:solidFill>
                <a:effectLst/>
                <a:latin typeface="+mn-lt"/>
                <a:ea typeface="+mn-ea"/>
                <a:cs typeface="+mn-cs"/>
              </a:rPr>
              <a:t>, 2016). Medical professionals must have a certificate from a recognized institution proving that they have the sufficient knowledge and skills to operate in the medical field. Lastly, the law provides that medical professionals should always observe the safety protocols in the cause of their duties to avoid medical malpractices</a:t>
            </a:r>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5</a:t>
            </a:fld>
            <a:endParaRPr lang="en-GB"/>
          </a:p>
        </p:txBody>
      </p:sp>
    </p:spTree>
    <p:extLst>
      <p:ext uri="{BB962C8B-B14F-4D97-AF65-F5344CB8AC3E}">
        <p14:creationId xmlns:p14="http://schemas.microsoft.com/office/powerpoint/2010/main" val="1039212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Through the ministry of health, the government of Saudi Arabia restricts some practices to increase the effectiveness of the medical sector. For example, the restriction on the possession of vaccines in the workplace except for pharmaceuticals helps avoid medical malpractices. The government has put up measures concerning the administration and handling of the vaccine to ensure uniform administration of the vaccine to people. To ensure responsible administration of medicines, the government has put up measures to regulate medicine sales except for pharmaceuticals (</a:t>
            </a:r>
            <a:r>
              <a:rPr lang="en-GB" sz="1200" kern="1200" dirty="0" err="1" smtClean="0">
                <a:solidFill>
                  <a:schemeClr val="tx1"/>
                </a:solidFill>
                <a:effectLst/>
                <a:latin typeface="+mn-lt"/>
                <a:ea typeface="+mn-ea"/>
                <a:cs typeface="+mn-cs"/>
              </a:rPr>
              <a:t>Alkhamaiseh</a:t>
            </a:r>
            <a:r>
              <a:rPr lang="en-GB" sz="1200" kern="1200" dirty="0" smtClean="0">
                <a:solidFill>
                  <a:schemeClr val="tx1"/>
                </a:solidFill>
                <a:effectLst/>
                <a:latin typeface="+mn-lt"/>
                <a:ea typeface="+mn-ea"/>
                <a:cs typeface="+mn-cs"/>
              </a:rPr>
              <a:t>, &amp; </a:t>
            </a:r>
            <a:r>
              <a:rPr lang="en-GB" sz="1200" kern="1200" dirty="0" err="1" smtClean="0">
                <a:solidFill>
                  <a:schemeClr val="tx1"/>
                </a:solidFill>
                <a:effectLst/>
                <a:latin typeface="+mn-lt"/>
                <a:ea typeface="+mn-ea"/>
                <a:cs typeface="+mn-cs"/>
              </a:rPr>
              <a:t>Aljofan</a:t>
            </a:r>
            <a:r>
              <a:rPr lang="en-GB" sz="1200" kern="1200" dirty="0" smtClean="0">
                <a:solidFill>
                  <a:schemeClr val="tx1"/>
                </a:solidFill>
                <a:effectLst/>
                <a:latin typeface="+mn-lt"/>
                <a:ea typeface="+mn-ea"/>
                <a:cs typeface="+mn-cs"/>
              </a:rPr>
              <a:t>, 2020). These help to avoid irresponsible use of medical drugs and cases of medical malpractices. Medical organizations should only hire those who have a medical practicing license to ensure that their services are professional. The organizations should also employ medical professionals who possess a medical certificate from a recognized medical institution. In conclusion, the health law of Saudi Arabia tries to ensure there are practical and efficient medical services to the citizens. Those who do not comply with these laws can be held responsible for an offense.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E6ED2D-84A1-45AD-9037-DC313D8078D9}" type="slidenum">
              <a:rPr lang="en-GB" smtClean="0"/>
              <a:t>6</a:t>
            </a:fld>
            <a:endParaRPr lang="en-GB"/>
          </a:p>
        </p:txBody>
      </p:sp>
    </p:spTree>
    <p:extLst>
      <p:ext uri="{BB962C8B-B14F-4D97-AF65-F5344CB8AC3E}">
        <p14:creationId xmlns:p14="http://schemas.microsoft.com/office/powerpoint/2010/main" val="950802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health law plays an essential role in monitoring the effectiveness of the health procedures. The health care law ensures that the recommended health procedures are followed. This is because the health of a nation is the essential government function; therefore, the government put up laws to help safeguard its citizens' health. The government put up the laws to ensure that the health care sector's services meet the correct standards. The law provides that those medical professionals who offer substandard medical services should face legal charges (Byrne, White, &amp; McDonald, 2018). Therefore the healthcare law helps to inspire a sense of responsibility to the health professionals, especially on matters concerning their duties. The health law also provides punishment for those who go against them; for example, the health officer is held responsible for any malpractices that occur due to the officer's negligence. In conclusion, the health law helps create and maintain order in the health sector by providing the necessary procedures.</a:t>
            </a:r>
          </a:p>
          <a:p>
            <a:endParaRPr lang="en-GB" i="1" dirty="0"/>
          </a:p>
        </p:txBody>
      </p:sp>
      <p:sp>
        <p:nvSpPr>
          <p:cNvPr id="4" name="Slide Number Placeholder 3"/>
          <p:cNvSpPr>
            <a:spLocks noGrp="1"/>
          </p:cNvSpPr>
          <p:nvPr>
            <p:ph type="sldNum" sz="quarter" idx="10"/>
          </p:nvPr>
        </p:nvSpPr>
        <p:spPr/>
        <p:txBody>
          <a:bodyPr/>
          <a:lstStyle/>
          <a:p>
            <a:fld id="{F5E6ED2D-84A1-45AD-9037-DC313D8078D9}" type="slidenum">
              <a:rPr lang="en-GB" smtClean="0"/>
              <a:t>7</a:t>
            </a:fld>
            <a:endParaRPr lang="en-GB"/>
          </a:p>
        </p:txBody>
      </p:sp>
    </p:spTree>
    <p:extLst>
      <p:ext uri="{BB962C8B-B14F-4D97-AF65-F5344CB8AC3E}">
        <p14:creationId xmlns:p14="http://schemas.microsoft.com/office/powerpoint/2010/main" val="745032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ethics issues in the healthcare sector help to minimize health malpractices. The ethical issues related to those things that the health professionals should observe to promote the health sector's effectiveness. Health professionals should avoid having a conflict of interest with their patients. Health professionals should not have self-interest when dealing with patients. The code of ethics provides that health professionals should ensure maintain professionalism in their duties. Respecting and maintaining the patients' rights is another essential ethical issue that medical professionals should maintain. Maintaining equality principles is another key ethical issue that medical professionals should maintain (</a:t>
            </a:r>
            <a:r>
              <a:rPr lang="en-GB" sz="1200" kern="1200" dirty="0" err="1" smtClean="0">
                <a:solidFill>
                  <a:schemeClr val="tx1"/>
                </a:solidFill>
                <a:effectLst/>
                <a:latin typeface="+mn-lt"/>
                <a:ea typeface="+mn-ea"/>
                <a:cs typeface="+mn-cs"/>
              </a:rPr>
              <a:t>Taghizadeh</a:t>
            </a:r>
            <a:r>
              <a:rPr lang="en-GB" sz="1200" kern="1200" dirty="0" smtClean="0">
                <a:solidFill>
                  <a:schemeClr val="tx1"/>
                </a:solidFill>
                <a:effectLst/>
                <a:latin typeface="+mn-lt"/>
                <a:ea typeface="+mn-ea"/>
                <a:cs typeface="+mn-cs"/>
              </a:rPr>
              <a:t> et al., 2019). Medical professionals should avoid any form of biasness during their operations. Maintaining the code of confidentiality is another critical issue that health professionals should maintain. Health professionals should not disclose the patient's important information to unauthorized people. This is because disclosing the patient's critical information interferes with the patient's right to privacy.</a:t>
            </a:r>
          </a:p>
          <a:p>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8</a:t>
            </a:fld>
            <a:endParaRPr lang="en-GB"/>
          </a:p>
        </p:txBody>
      </p:sp>
    </p:spTree>
    <p:extLst>
      <p:ext uri="{BB962C8B-B14F-4D97-AF65-F5344CB8AC3E}">
        <p14:creationId xmlns:p14="http://schemas.microsoft.com/office/powerpoint/2010/main" val="2582035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To ensure there is an effective health sector, the government should consider upholding the following recommendation. Firstly, the government should train the health workers on the set legal procedures related to the health sector. The education program can be conducted through seminars where the health professionals are trained on the legal issues in the health care sector (Tang, 2020). The government should also inform the health workers on the importance of complying with the set legal procedures. Similarly, the government should set up seminars to inform the citizens of their rights regarding the health sector. Educating the citizens on their rights and responsibility concerning the legal laws helps improve the health sector's effectiveness. Urging the health professionals to maintain the code of ethics for the health workers helps maintain a fruitful relationship between the health professionals and the patients. The government should make clear the legal consequences that those who go against the law would face. This would help inspire a sense of responsibility to the health workers.</a:t>
            </a:r>
          </a:p>
          <a:p>
            <a:endParaRPr lang="en-GB" dirty="0"/>
          </a:p>
        </p:txBody>
      </p:sp>
      <p:sp>
        <p:nvSpPr>
          <p:cNvPr id="4" name="Slide Number Placeholder 3"/>
          <p:cNvSpPr>
            <a:spLocks noGrp="1"/>
          </p:cNvSpPr>
          <p:nvPr>
            <p:ph type="sldNum" sz="quarter" idx="10"/>
          </p:nvPr>
        </p:nvSpPr>
        <p:spPr/>
        <p:txBody>
          <a:bodyPr/>
          <a:lstStyle/>
          <a:p>
            <a:fld id="{F5E6ED2D-84A1-45AD-9037-DC313D8078D9}" type="slidenum">
              <a:rPr lang="en-GB" smtClean="0"/>
              <a:t>9</a:t>
            </a:fld>
            <a:endParaRPr lang="en-GB"/>
          </a:p>
        </p:txBody>
      </p:sp>
    </p:spTree>
    <p:extLst>
      <p:ext uri="{BB962C8B-B14F-4D97-AF65-F5344CB8AC3E}">
        <p14:creationId xmlns:p14="http://schemas.microsoft.com/office/powerpoint/2010/main" val="3354001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27716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2240B-3DF7-4735-8C5C-690B0CF7361B}" type="datetimeFigureOut">
              <a:rPr lang="en-GB" smtClean="0"/>
              <a:t>29/03/2021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99580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1180485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09249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33518078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4212060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1208811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10511864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3796379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1329286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3527413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02240B-3DF7-4735-8C5C-690B0CF7361B}" type="datetimeFigureOut">
              <a:rPr lang="en-GB" smtClean="0"/>
              <a:t>29/03/2021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40621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02240B-3DF7-4735-8C5C-690B0CF7361B}" type="datetimeFigureOut">
              <a:rPr lang="en-GB" smtClean="0"/>
              <a:t>29/03/2021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083170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176792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506146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D502240B-3DF7-4735-8C5C-690B0CF7361B}" type="datetimeFigureOut">
              <a:rPr lang="en-GB" smtClean="0"/>
              <a:t>29/03/2021</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496288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2240B-3DF7-4735-8C5C-690B0CF7361B}" type="datetimeFigureOut">
              <a:rPr lang="en-GB" smtClean="0"/>
              <a:t>29/03/2021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F0DD41-18E3-468C-824B-34162A48E04C}" type="slidenum">
              <a:rPr lang="en-GB" smtClean="0"/>
              <a:t>‹#›</a:t>
            </a:fld>
            <a:endParaRPr lang="en-GB"/>
          </a:p>
        </p:txBody>
      </p:sp>
    </p:spTree>
    <p:extLst>
      <p:ext uri="{BB962C8B-B14F-4D97-AF65-F5344CB8AC3E}">
        <p14:creationId xmlns:p14="http://schemas.microsoft.com/office/powerpoint/2010/main" val="2794669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02240B-3DF7-4735-8C5C-690B0CF7361B}" type="datetimeFigureOut">
              <a:rPr lang="en-GB" smtClean="0"/>
              <a:t>29/03/2021</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BF0DD41-18E3-468C-824B-34162A48E04C}" type="slidenum">
              <a:rPr lang="en-GB" smtClean="0"/>
              <a:t>‹#›</a:t>
            </a:fld>
            <a:endParaRPr lang="en-GB"/>
          </a:p>
        </p:txBody>
      </p:sp>
    </p:spTree>
    <p:extLst>
      <p:ext uri="{BB962C8B-B14F-4D97-AF65-F5344CB8AC3E}">
        <p14:creationId xmlns:p14="http://schemas.microsoft.com/office/powerpoint/2010/main" val="24360987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155" y="193183"/>
            <a:ext cx="11384923" cy="6233375"/>
          </a:xfrm>
        </p:spPr>
        <p:txBody>
          <a:bodyPr/>
          <a:lstStyle/>
          <a:p>
            <a:r>
              <a:rPr lang="en-GB" dirty="0"/>
              <a:t> </a:t>
            </a:r>
            <a:br>
              <a:rPr lang="en-GB" dirty="0"/>
            </a:br>
            <a:r>
              <a:rPr lang="en-GB" dirty="0"/>
              <a:t>Medical Malpractice in Saudi Arabia</a:t>
            </a:r>
            <a:br>
              <a:rPr lang="en-GB" dirty="0"/>
            </a:br>
            <a:r>
              <a:rPr lang="en-GB" dirty="0"/>
              <a:t> </a:t>
            </a:r>
            <a:br>
              <a:rPr lang="en-GB" dirty="0"/>
            </a:br>
            <a:r>
              <a:rPr lang="en-GB" dirty="0"/>
              <a:t>Student’s Name</a:t>
            </a:r>
            <a:br>
              <a:rPr lang="en-GB" dirty="0"/>
            </a:br>
            <a:r>
              <a:rPr lang="en-GB" dirty="0"/>
              <a:t>Institutional Affiliations</a:t>
            </a:r>
            <a:br>
              <a:rPr lang="en-GB" dirty="0"/>
            </a:br>
            <a:r>
              <a:rPr lang="en-GB" dirty="0" smtClean="0"/>
              <a:t>Date</a:t>
            </a:r>
            <a:br>
              <a:rPr lang="en-GB" dirty="0" smtClean="0"/>
            </a:br>
            <a:endParaRPr lang="en-GB" dirty="0"/>
          </a:p>
        </p:txBody>
      </p:sp>
    </p:spTree>
    <p:extLst>
      <p:ext uri="{BB962C8B-B14F-4D97-AF65-F5344CB8AC3E}">
        <p14:creationId xmlns:p14="http://schemas.microsoft.com/office/powerpoint/2010/main" val="1694281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51466"/>
          </a:xfrm>
        </p:spPr>
        <p:txBody>
          <a:bodyPr/>
          <a:lstStyle/>
          <a:p>
            <a:pPr algn="ctr"/>
            <a:r>
              <a:rPr lang="en-GB" b="1" dirty="0"/>
              <a:t>References</a:t>
            </a:r>
            <a:endParaRPr lang="en-GB" dirty="0"/>
          </a:p>
        </p:txBody>
      </p:sp>
      <p:sp>
        <p:nvSpPr>
          <p:cNvPr id="3" name="Content Placeholder 2"/>
          <p:cNvSpPr>
            <a:spLocks noGrp="1"/>
          </p:cNvSpPr>
          <p:nvPr>
            <p:ph idx="1"/>
          </p:nvPr>
        </p:nvSpPr>
        <p:spPr>
          <a:xfrm>
            <a:off x="118533" y="1371600"/>
            <a:ext cx="11887199" cy="5486400"/>
          </a:xfrm>
        </p:spPr>
        <p:txBody>
          <a:bodyPr/>
          <a:lstStyle/>
          <a:p>
            <a:r>
              <a:rPr lang="en-GB" dirty="0" err="1"/>
              <a:t>Aldosari</a:t>
            </a:r>
            <a:r>
              <a:rPr lang="en-GB" dirty="0"/>
              <a:t>, H. (2017). </a:t>
            </a:r>
            <a:r>
              <a:rPr lang="en-GB" i="1" dirty="0"/>
              <a:t>The effect of gender norms on women's health in Saudi Arabia</a:t>
            </a:r>
            <a:r>
              <a:rPr lang="en-GB" dirty="0"/>
              <a:t>. Washington, DC: Arab Gulf States Institute in Washington.</a:t>
            </a:r>
          </a:p>
          <a:p>
            <a:r>
              <a:rPr lang="en-GB" dirty="0" err="1"/>
              <a:t>Alhabshan</a:t>
            </a:r>
            <a:r>
              <a:rPr lang="en-GB" dirty="0"/>
              <a:t>, K. S. (2018). Medical malpractice litigation in Saudi Arabia. </a:t>
            </a:r>
            <a:r>
              <a:rPr lang="en-GB" i="1" dirty="0" err="1"/>
              <a:t>Int</a:t>
            </a:r>
            <a:r>
              <a:rPr lang="en-GB" i="1" dirty="0"/>
              <a:t> J </a:t>
            </a:r>
            <a:r>
              <a:rPr lang="en-GB" i="1" dirty="0" err="1"/>
              <a:t>Sci</a:t>
            </a:r>
            <a:r>
              <a:rPr lang="en-GB" i="1" dirty="0"/>
              <a:t> </a:t>
            </a:r>
            <a:r>
              <a:rPr lang="en-GB" i="1" dirty="0" err="1"/>
              <a:t>Educ</a:t>
            </a:r>
            <a:r>
              <a:rPr lang="en-GB" dirty="0"/>
              <a:t>, </a:t>
            </a:r>
            <a:r>
              <a:rPr lang="en-GB" i="1" dirty="0"/>
              <a:t>2</a:t>
            </a:r>
            <a:r>
              <a:rPr lang="en-GB" dirty="0"/>
              <a:t>, 202-214.</a:t>
            </a:r>
          </a:p>
          <a:p>
            <a:r>
              <a:rPr lang="en-GB" dirty="0"/>
              <a:t>Al-</a:t>
            </a:r>
            <a:r>
              <a:rPr lang="en-GB" dirty="0" err="1"/>
              <a:t>Hashem</a:t>
            </a:r>
            <a:r>
              <a:rPr lang="en-GB" dirty="0"/>
              <a:t>, A. (2016). Health education in Saudi Arabia: a historical overview. </a:t>
            </a:r>
            <a:r>
              <a:rPr lang="en-GB" i="1" dirty="0"/>
              <a:t>Sultan </a:t>
            </a:r>
            <a:r>
              <a:rPr lang="en-GB" i="1" dirty="0" err="1"/>
              <a:t>Qaboos</a:t>
            </a:r>
            <a:r>
              <a:rPr lang="en-GB" i="1" dirty="0"/>
              <a:t> University Medical Journal</a:t>
            </a:r>
            <a:r>
              <a:rPr lang="en-GB" dirty="0"/>
              <a:t>, </a:t>
            </a:r>
            <a:r>
              <a:rPr lang="en-GB" i="1" dirty="0"/>
              <a:t>16</a:t>
            </a:r>
            <a:r>
              <a:rPr lang="en-GB" dirty="0"/>
              <a:t>(3), e286.</a:t>
            </a:r>
          </a:p>
          <a:p>
            <a:r>
              <a:rPr lang="en-GB" dirty="0" err="1"/>
              <a:t>Alkhamaiseh</a:t>
            </a:r>
            <a:r>
              <a:rPr lang="en-GB" dirty="0"/>
              <a:t>, S. I., &amp; </a:t>
            </a:r>
            <a:r>
              <a:rPr lang="en-GB" dirty="0" err="1"/>
              <a:t>Aljofan</a:t>
            </a:r>
            <a:r>
              <a:rPr lang="en-GB" dirty="0"/>
              <a:t>, M. (2020). Prevalence of use and reported side effects of herbal medicine among adults in Saudi Arabia. </a:t>
            </a:r>
            <a:r>
              <a:rPr lang="en-GB" i="1" dirty="0"/>
              <a:t>Complementary therapies in medicine</a:t>
            </a:r>
            <a:r>
              <a:rPr lang="en-GB" dirty="0"/>
              <a:t>, </a:t>
            </a:r>
            <a:r>
              <a:rPr lang="en-GB" i="1" dirty="0"/>
              <a:t>48</a:t>
            </a:r>
            <a:r>
              <a:rPr lang="en-GB" dirty="0"/>
              <a:t>, 102255.</a:t>
            </a:r>
          </a:p>
          <a:p>
            <a:r>
              <a:rPr lang="en-GB" dirty="0"/>
              <a:t>Byrne, M., White, B., &amp; McDonald, F. (2018). A new tool to assess compliance of mental health laws with the Convention on the Rights of Persons with Disabilities. </a:t>
            </a:r>
            <a:r>
              <a:rPr lang="en-GB" i="1" dirty="0"/>
              <a:t>International journal of law and psychiatry</a:t>
            </a:r>
            <a:r>
              <a:rPr lang="en-GB" dirty="0"/>
              <a:t>, </a:t>
            </a:r>
            <a:r>
              <a:rPr lang="en-GB" i="1" dirty="0"/>
              <a:t>58</a:t>
            </a:r>
            <a:r>
              <a:rPr lang="en-GB" dirty="0"/>
              <a:t>, 122-142</a:t>
            </a:r>
          </a:p>
        </p:txBody>
      </p:sp>
    </p:spTree>
    <p:extLst>
      <p:ext uri="{BB962C8B-B14F-4D97-AF65-F5344CB8AC3E}">
        <p14:creationId xmlns:p14="http://schemas.microsoft.com/office/powerpoint/2010/main" val="3574395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544608"/>
          </a:xfrm>
        </p:spPr>
        <p:txBody>
          <a:bodyPr>
            <a:normAutofit fontScale="90000"/>
          </a:bodyPr>
          <a:lstStyle/>
          <a:p>
            <a:r>
              <a:rPr lang="en-GB" dirty="0" err="1"/>
              <a:t>Taghizadeh</a:t>
            </a:r>
            <a:r>
              <a:rPr lang="en-GB" dirty="0"/>
              <a:t>, Z., </a:t>
            </a:r>
            <a:r>
              <a:rPr lang="en-GB" dirty="0" err="1"/>
              <a:t>Pourbakhtiar</a:t>
            </a:r>
            <a:r>
              <a:rPr lang="en-GB" dirty="0"/>
              <a:t>, M., </a:t>
            </a:r>
            <a:r>
              <a:rPr lang="en-GB" dirty="0" err="1"/>
              <a:t>Azimi</a:t>
            </a:r>
            <a:r>
              <a:rPr lang="en-GB" dirty="0"/>
              <a:t>, K., </a:t>
            </a:r>
            <a:r>
              <a:rPr lang="en-GB" dirty="0" err="1"/>
              <a:t>Ghadipasha</a:t>
            </a:r>
            <a:r>
              <a:rPr lang="en-GB" dirty="0"/>
              <a:t>, M., &amp; </a:t>
            </a:r>
            <a:r>
              <a:rPr lang="en-GB" dirty="0" err="1"/>
              <a:t>Soltani</a:t>
            </a:r>
            <a:r>
              <a:rPr lang="en-GB" dirty="0"/>
              <a:t>, K. (2019). Claims about medical malpractices resulting in neonatal and maternal impairment in Iran. </a:t>
            </a:r>
            <a:r>
              <a:rPr lang="en-GB" i="1" dirty="0"/>
              <a:t>Journal of forensic and legal medicine</a:t>
            </a:r>
            <a:r>
              <a:rPr lang="en-GB" dirty="0"/>
              <a:t>, </a:t>
            </a:r>
            <a:r>
              <a:rPr lang="en-GB" i="1" dirty="0"/>
              <a:t>66</a:t>
            </a:r>
            <a:r>
              <a:rPr lang="en-GB" dirty="0"/>
              <a:t>, 44-49.</a:t>
            </a:r>
            <a:br>
              <a:rPr lang="en-GB" dirty="0"/>
            </a:br>
            <a:r>
              <a:rPr lang="en-GB" dirty="0"/>
              <a:t>Tang, K. H. D. (2020). A comparative overview of the primary Southeast Asian safety and health laws. </a:t>
            </a:r>
            <a:r>
              <a:rPr lang="en-GB" i="1" dirty="0"/>
              <a:t>International Journal of Workplace Health Management</a:t>
            </a:r>
            <a:endParaRPr lang="en-GB" dirty="0"/>
          </a:p>
        </p:txBody>
      </p:sp>
    </p:spTree>
    <p:extLst>
      <p:ext uri="{BB962C8B-B14F-4D97-AF65-F5344CB8AC3E}">
        <p14:creationId xmlns:p14="http://schemas.microsoft.com/office/powerpoint/2010/main" val="122623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09" y="1"/>
            <a:ext cx="11900079" cy="1690688"/>
          </a:xfrm>
        </p:spPr>
        <p:txBody>
          <a:bodyPr>
            <a:normAutofit fontScale="90000"/>
          </a:bodyPr>
          <a:lstStyle/>
          <a:p>
            <a:pPr algn="ctr"/>
            <a:r>
              <a:rPr lang="en-GB" dirty="0"/>
              <a:t>MEDICAL MALPRACTICE IN SAUDI </a:t>
            </a:r>
            <a:r>
              <a:rPr lang="en-GB" dirty="0" smtClean="0"/>
              <a:t>ARABIA;</a:t>
            </a:r>
            <a:br>
              <a:rPr lang="en-GB" dirty="0" smtClean="0"/>
            </a:br>
            <a:r>
              <a:rPr lang="en-GB" b="1" dirty="0"/>
              <a:t>Medical malpractice.</a:t>
            </a:r>
            <a:r>
              <a:rPr lang="en-GB" dirty="0"/>
              <a:t/>
            </a:r>
            <a:br>
              <a:rPr lang="en-GB" dirty="0"/>
            </a:br>
            <a:endParaRPr lang="en-GB" dirty="0"/>
          </a:p>
        </p:txBody>
      </p:sp>
      <p:sp>
        <p:nvSpPr>
          <p:cNvPr id="3" name="Content Placeholder 2"/>
          <p:cNvSpPr>
            <a:spLocks noGrp="1"/>
          </p:cNvSpPr>
          <p:nvPr>
            <p:ph idx="1"/>
          </p:nvPr>
        </p:nvSpPr>
        <p:spPr>
          <a:xfrm>
            <a:off x="206062" y="1825624"/>
            <a:ext cx="11809926" cy="4845631"/>
          </a:xfrm>
        </p:spPr>
        <p:txBody>
          <a:bodyPr/>
          <a:lstStyle/>
          <a:p>
            <a:r>
              <a:rPr lang="en-GB" dirty="0"/>
              <a:t>Medical malpractice is a situation whereby the medical practitioner negligently acts to the client hence injuring their client</a:t>
            </a:r>
            <a:r>
              <a:rPr lang="en-GB" dirty="0" smtClean="0"/>
              <a:t>.</a:t>
            </a:r>
          </a:p>
          <a:p>
            <a:r>
              <a:rPr lang="en-GB" dirty="0" smtClean="0"/>
              <a:t> </a:t>
            </a:r>
            <a:r>
              <a:rPr lang="en-GB" dirty="0"/>
              <a:t>The act of medical malpractice must occur in the course of duty of the health worker</a:t>
            </a:r>
            <a:r>
              <a:rPr lang="en-GB" dirty="0" smtClean="0"/>
              <a:t>.</a:t>
            </a:r>
          </a:p>
          <a:p>
            <a:r>
              <a:rPr lang="en-GB" dirty="0" smtClean="0"/>
              <a:t> </a:t>
            </a:r>
            <a:r>
              <a:rPr lang="en-GB" dirty="0"/>
              <a:t>The </a:t>
            </a:r>
            <a:r>
              <a:rPr lang="en-GB" dirty="0" smtClean="0"/>
              <a:t>major </a:t>
            </a:r>
            <a:r>
              <a:rPr lang="en-GB" dirty="0"/>
              <a:t>cause of the act may be due to an omission or offering substandard services</a:t>
            </a:r>
            <a:r>
              <a:rPr lang="en-GB" dirty="0" smtClean="0"/>
              <a:t>.</a:t>
            </a:r>
          </a:p>
          <a:p>
            <a:r>
              <a:rPr lang="en-GB" dirty="0" smtClean="0"/>
              <a:t> </a:t>
            </a:r>
            <a:r>
              <a:rPr lang="en-GB" dirty="0"/>
              <a:t>The results of offering low-quality services may course health problems to the patient. </a:t>
            </a:r>
            <a:endParaRPr lang="en-GB" dirty="0" smtClean="0"/>
          </a:p>
          <a:p>
            <a:r>
              <a:rPr lang="en-GB" dirty="0" smtClean="0"/>
              <a:t>The </a:t>
            </a:r>
            <a:r>
              <a:rPr lang="en-GB" dirty="0"/>
              <a:t>act of negligence in health may occur when there is an error in either diagnosis, treatment health management, or the actual treatment.</a:t>
            </a:r>
          </a:p>
        </p:txBody>
      </p:sp>
    </p:spTree>
    <p:extLst>
      <p:ext uri="{BB962C8B-B14F-4D97-AF65-F5344CB8AC3E}">
        <p14:creationId xmlns:p14="http://schemas.microsoft.com/office/powerpoint/2010/main" val="423652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558" y="140536"/>
            <a:ext cx="11979442" cy="1511801"/>
          </a:xfrm>
        </p:spPr>
        <p:txBody>
          <a:bodyPr/>
          <a:lstStyle/>
          <a:p>
            <a:r>
              <a:rPr lang="en-GB" b="1" dirty="0"/>
              <a:t>Section 1 and 2 methods of preventing malpractice.</a:t>
            </a:r>
            <a:r>
              <a:rPr lang="en-GB" dirty="0"/>
              <a:t/>
            </a:r>
            <a:br>
              <a:rPr lang="en-GB" dirty="0"/>
            </a:br>
            <a:endParaRPr lang="en-GB" dirty="0"/>
          </a:p>
        </p:txBody>
      </p:sp>
      <p:sp>
        <p:nvSpPr>
          <p:cNvPr id="3" name="Content Placeholder 2"/>
          <p:cNvSpPr>
            <a:spLocks noGrp="1"/>
          </p:cNvSpPr>
          <p:nvPr>
            <p:ph idx="1"/>
          </p:nvPr>
        </p:nvSpPr>
        <p:spPr>
          <a:xfrm>
            <a:off x="232611" y="1331495"/>
            <a:ext cx="11815010" cy="4251158"/>
          </a:xfrm>
        </p:spPr>
        <p:txBody>
          <a:bodyPr/>
          <a:lstStyle/>
          <a:p>
            <a:r>
              <a:rPr lang="en-GB" dirty="0"/>
              <a:t>There section 1 and 2 of the health act of Saudi Arabia provides different measures that the organization can put in place to prevent health malpractices. </a:t>
            </a:r>
            <a:endParaRPr lang="en-GB" dirty="0" smtClean="0"/>
          </a:p>
          <a:p>
            <a:r>
              <a:rPr lang="en-GB" dirty="0" smtClean="0"/>
              <a:t>They </a:t>
            </a:r>
            <a:r>
              <a:rPr lang="en-GB" dirty="0"/>
              <a:t>keep an up-to-date and accurate record of health-related documents </a:t>
            </a:r>
            <a:endParaRPr lang="en-GB" dirty="0" smtClean="0"/>
          </a:p>
          <a:p>
            <a:r>
              <a:rPr lang="en-GB" dirty="0" smtClean="0"/>
              <a:t>They should also </a:t>
            </a:r>
            <a:r>
              <a:rPr lang="en-GB" dirty="0"/>
              <a:t>keep accurate records of the patients' examination and counselling documents and not disclose the patients' medical records to the authorized people</a:t>
            </a:r>
            <a:r>
              <a:rPr lang="en-GB" dirty="0" smtClean="0"/>
              <a:t>.</a:t>
            </a:r>
          </a:p>
          <a:p>
            <a:r>
              <a:rPr lang="en-GB" dirty="0" smtClean="0"/>
              <a:t> </a:t>
            </a:r>
            <a:r>
              <a:rPr lang="en-GB" dirty="0"/>
              <a:t>Apologizing to the patients in case any mistake is conducted in case of duty.</a:t>
            </a:r>
          </a:p>
        </p:txBody>
      </p:sp>
    </p:spTree>
    <p:extLst>
      <p:ext uri="{BB962C8B-B14F-4D97-AF65-F5344CB8AC3E}">
        <p14:creationId xmlns:p14="http://schemas.microsoft.com/office/powerpoint/2010/main" val="10190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474" y="236788"/>
            <a:ext cx="11770894" cy="1325563"/>
          </a:xfrm>
        </p:spPr>
        <p:txBody>
          <a:bodyPr/>
          <a:lstStyle/>
          <a:p>
            <a:r>
              <a:rPr lang="en-GB" b="1" dirty="0"/>
              <a:t>Section 1 and 2 methods of preventing </a:t>
            </a:r>
            <a:r>
              <a:rPr lang="en-GB" b="1" dirty="0" smtClean="0"/>
              <a:t>malpractice;</a:t>
            </a:r>
            <a:br>
              <a:rPr lang="en-GB" b="1" dirty="0" smtClean="0"/>
            </a:br>
            <a:r>
              <a:rPr lang="en-GB" b="1" dirty="0" smtClean="0"/>
              <a:t>Having a frank conversation.</a:t>
            </a:r>
            <a:endParaRPr lang="en-GB" dirty="0"/>
          </a:p>
        </p:txBody>
      </p:sp>
      <p:sp>
        <p:nvSpPr>
          <p:cNvPr id="3" name="Content Placeholder 2"/>
          <p:cNvSpPr>
            <a:spLocks noGrp="1"/>
          </p:cNvSpPr>
          <p:nvPr>
            <p:ph idx="1"/>
          </p:nvPr>
        </p:nvSpPr>
        <p:spPr>
          <a:xfrm>
            <a:off x="180474" y="1681246"/>
            <a:ext cx="11770894" cy="4238291"/>
          </a:xfrm>
        </p:spPr>
        <p:txBody>
          <a:bodyPr/>
          <a:lstStyle/>
          <a:p>
            <a:r>
              <a:rPr lang="en-GB" dirty="0"/>
              <a:t>Having an open and frank conversation between the doctor and the patient is one way of preventing medical malpractice</a:t>
            </a:r>
            <a:r>
              <a:rPr lang="en-GB" dirty="0" smtClean="0"/>
              <a:t>.</a:t>
            </a:r>
          </a:p>
          <a:p>
            <a:r>
              <a:rPr lang="en-GB" dirty="0" smtClean="0"/>
              <a:t> </a:t>
            </a:r>
            <a:r>
              <a:rPr lang="en-GB" dirty="0"/>
              <a:t>The doctor is required to disclose the advice or the instructions to the patient. The medical professional should not lie to the patient. </a:t>
            </a:r>
            <a:endParaRPr lang="en-GB" dirty="0" smtClean="0"/>
          </a:p>
          <a:p>
            <a:r>
              <a:rPr lang="en-GB" dirty="0" smtClean="0"/>
              <a:t>The </a:t>
            </a:r>
            <a:r>
              <a:rPr lang="en-GB" dirty="0"/>
              <a:t>medical practitioner should ensure that he/she understands the description of the patient's symptoms</a:t>
            </a:r>
            <a:r>
              <a:rPr lang="en-GB" dirty="0" smtClean="0"/>
              <a:t>.</a:t>
            </a:r>
          </a:p>
          <a:p>
            <a:r>
              <a:rPr lang="en-GB" dirty="0" smtClean="0"/>
              <a:t> </a:t>
            </a:r>
            <a:r>
              <a:rPr lang="en-GB" dirty="0"/>
              <a:t>The medical practitioner should ensure that the client has clearly understood the prescriptions</a:t>
            </a:r>
          </a:p>
        </p:txBody>
      </p:sp>
    </p:spTree>
    <p:extLst>
      <p:ext uri="{BB962C8B-B14F-4D97-AF65-F5344CB8AC3E}">
        <p14:creationId xmlns:p14="http://schemas.microsoft.com/office/powerpoint/2010/main" val="306358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74" y="365125"/>
            <a:ext cx="11935326" cy="1325563"/>
          </a:xfrm>
        </p:spPr>
        <p:txBody>
          <a:bodyPr>
            <a:normAutofit fontScale="90000"/>
          </a:bodyPr>
          <a:lstStyle/>
          <a:p>
            <a:r>
              <a:rPr lang="en-GB" b="1" dirty="0"/>
              <a:t>The law of practicing health professionals in Saudi Arabia</a:t>
            </a:r>
            <a:r>
              <a:rPr lang="en-GB" dirty="0"/>
              <a:t/>
            </a:r>
            <a:br>
              <a:rPr lang="en-GB" dirty="0"/>
            </a:br>
            <a:endParaRPr lang="en-GB" dirty="0"/>
          </a:p>
        </p:txBody>
      </p:sp>
      <p:sp>
        <p:nvSpPr>
          <p:cNvPr id="3" name="Content Placeholder 2"/>
          <p:cNvSpPr>
            <a:spLocks noGrp="1"/>
          </p:cNvSpPr>
          <p:nvPr>
            <p:ph idx="1"/>
          </p:nvPr>
        </p:nvSpPr>
        <p:spPr/>
        <p:txBody>
          <a:bodyPr/>
          <a:lstStyle/>
          <a:p>
            <a:r>
              <a:rPr lang="en-GB" dirty="0"/>
              <a:t>The law requires that medical professionals always respect human rights in the course of their duty</a:t>
            </a:r>
            <a:r>
              <a:rPr lang="en-GB" dirty="0" smtClean="0"/>
              <a:t>.</a:t>
            </a:r>
          </a:p>
          <a:p>
            <a:r>
              <a:rPr lang="en-GB" dirty="0" smtClean="0"/>
              <a:t> </a:t>
            </a:r>
            <a:r>
              <a:rPr lang="en-GB" dirty="0"/>
              <a:t>Additionally, the medical professionals should observe the safety protocols that are recommended</a:t>
            </a:r>
            <a:r>
              <a:rPr lang="en-GB" dirty="0" smtClean="0"/>
              <a:t>.</a:t>
            </a:r>
          </a:p>
          <a:p>
            <a:r>
              <a:rPr lang="en-GB" dirty="0" smtClean="0"/>
              <a:t> </a:t>
            </a:r>
            <a:r>
              <a:rPr lang="en-GB" dirty="0"/>
              <a:t>All health professionals should obtain a practicing license</a:t>
            </a:r>
            <a:r>
              <a:rPr lang="en-GB" dirty="0" smtClean="0"/>
              <a:t>.</a:t>
            </a:r>
          </a:p>
          <a:p>
            <a:r>
              <a:rPr lang="en-GB" dirty="0" smtClean="0"/>
              <a:t> </a:t>
            </a:r>
            <a:r>
              <a:rPr lang="en-GB" dirty="0"/>
              <a:t>All the medical professionals should be qualified and hold certificates from a recognized institution.</a:t>
            </a:r>
          </a:p>
          <a:p>
            <a:endParaRPr lang="en-GB" dirty="0"/>
          </a:p>
        </p:txBody>
      </p:sp>
    </p:spTree>
    <p:extLst>
      <p:ext uri="{BB962C8B-B14F-4D97-AF65-F5344CB8AC3E}">
        <p14:creationId xmlns:p14="http://schemas.microsoft.com/office/powerpoint/2010/main" val="162144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health law of Saudi Arabia prohibits</a:t>
            </a:r>
            <a:r>
              <a:rPr lang="en-GB" dirty="0"/>
              <a:t/>
            </a:r>
            <a:br>
              <a:rPr lang="en-GB" dirty="0"/>
            </a:br>
            <a:endParaRPr lang="en-GB" dirty="0"/>
          </a:p>
        </p:txBody>
      </p:sp>
      <p:sp>
        <p:nvSpPr>
          <p:cNvPr id="3" name="Content Placeholder 2"/>
          <p:cNvSpPr>
            <a:spLocks noGrp="1"/>
          </p:cNvSpPr>
          <p:nvPr>
            <p:ph idx="1"/>
          </p:nvPr>
        </p:nvSpPr>
        <p:spPr>
          <a:xfrm>
            <a:off x="244641" y="1690688"/>
            <a:ext cx="11754853" cy="3875923"/>
          </a:xfrm>
        </p:spPr>
        <p:txBody>
          <a:bodyPr/>
          <a:lstStyle/>
          <a:p>
            <a:r>
              <a:rPr lang="en-GB" dirty="0"/>
              <a:t>Several practices are prohibited by the law concerning the medical field</a:t>
            </a:r>
            <a:r>
              <a:rPr lang="en-GB" dirty="0" smtClean="0"/>
              <a:t>,</a:t>
            </a:r>
          </a:p>
          <a:p>
            <a:endParaRPr lang="en-GB" dirty="0"/>
          </a:p>
          <a:p>
            <a:r>
              <a:rPr lang="en-GB" dirty="0"/>
              <a:t>The health care organization should not employ any medical professional how does not have a medical license.</a:t>
            </a:r>
          </a:p>
          <a:p>
            <a:r>
              <a:rPr lang="en-GB" dirty="0"/>
              <a:t>The health organization should not go contrary to the ministry of health directives, for example, keeping vaccines in the organizations. </a:t>
            </a:r>
          </a:p>
          <a:p>
            <a:r>
              <a:rPr lang="en-GB" dirty="0"/>
              <a:t>Sell medicine to people except for pharmacies.</a:t>
            </a:r>
          </a:p>
          <a:p>
            <a:endParaRPr lang="en-GB" dirty="0"/>
          </a:p>
        </p:txBody>
      </p:sp>
    </p:spTree>
    <p:extLst>
      <p:ext uri="{BB962C8B-B14F-4D97-AF65-F5344CB8AC3E}">
        <p14:creationId xmlns:p14="http://schemas.microsoft.com/office/powerpoint/2010/main" val="307950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 y="380365"/>
            <a:ext cx="11094720" cy="1325563"/>
          </a:xfrm>
        </p:spPr>
        <p:txBody>
          <a:bodyPr/>
          <a:lstStyle/>
          <a:p>
            <a:pPr algn="ctr"/>
            <a:r>
              <a:rPr lang="en-GB" b="1" dirty="0"/>
              <a:t>Purpose of the healthcare law of Saudi Arabia</a:t>
            </a:r>
            <a:r>
              <a:rPr lang="en-GB" dirty="0"/>
              <a:t/>
            </a:r>
            <a:br>
              <a:rPr lang="en-GB" dirty="0"/>
            </a:br>
            <a:endParaRPr lang="en-GB" dirty="0"/>
          </a:p>
        </p:txBody>
      </p:sp>
      <p:sp>
        <p:nvSpPr>
          <p:cNvPr id="3" name="Content Placeholder 2"/>
          <p:cNvSpPr>
            <a:spLocks noGrp="1"/>
          </p:cNvSpPr>
          <p:nvPr>
            <p:ph idx="1"/>
          </p:nvPr>
        </p:nvSpPr>
        <p:spPr>
          <a:xfrm>
            <a:off x="0" y="1705928"/>
            <a:ext cx="12192000" cy="4298632"/>
          </a:xfrm>
        </p:spPr>
        <p:txBody>
          <a:bodyPr/>
          <a:lstStyle/>
          <a:p>
            <a:r>
              <a:rPr lang="en-GB" dirty="0"/>
              <a:t>The health care law in Saudi Arabia plays a vital role in ensuring healthcare efficiency in the country</a:t>
            </a:r>
            <a:r>
              <a:rPr lang="en-GB" dirty="0" smtClean="0"/>
              <a:t>.</a:t>
            </a:r>
          </a:p>
          <a:p>
            <a:endParaRPr lang="en-GB" dirty="0"/>
          </a:p>
          <a:p>
            <a:r>
              <a:rPr lang="en-GB" dirty="0" smtClean="0"/>
              <a:t> </a:t>
            </a:r>
            <a:r>
              <a:rPr lang="en-GB" dirty="0"/>
              <a:t>The law also helps to avoid healthcare malpractices</a:t>
            </a:r>
            <a:r>
              <a:rPr lang="en-GB" dirty="0" smtClean="0"/>
              <a:t>.</a:t>
            </a:r>
          </a:p>
          <a:p>
            <a:r>
              <a:rPr lang="en-GB" dirty="0" smtClean="0"/>
              <a:t> </a:t>
            </a:r>
            <a:r>
              <a:rPr lang="en-GB" dirty="0"/>
              <a:t>They help to maintain and assure the safety of the patients and the medical professionals</a:t>
            </a:r>
            <a:r>
              <a:rPr lang="en-GB" dirty="0" smtClean="0"/>
              <a:t>.</a:t>
            </a:r>
          </a:p>
          <a:p>
            <a:r>
              <a:rPr lang="en-GB" dirty="0" smtClean="0"/>
              <a:t> </a:t>
            </a:r>
            <a:r>
              <a:rPr lang="en-GB" dirty="0"/>
              <a:t>Finally, the healthcare law plays an essential role in safeguarding citizens' health in Saudi Arabia.</a:t>
            </a:r>
          </a:p>
          <a:p>
            <a:endParaRPr lang="en-GB" dirty="0"/>
          </a:p>
        </p:txBody>
      </p:sp>
    </p:spTree>
    <p:extLst>
      <p:ext uri="{BB962C8B-B14F-4D97-AF65-F5344CB8AC3E}">
        <p14:creationId xmlns:p14="http://schemas.microsoft.com/office/powerpoint/2010/main" val="62510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270" y="277469"/>
            <a:ext cx="11676530" cy="1325563"/>
          </a:xfrm>
        </p:spPr>
        <p:txBody>
          <a:bodyPr>
            <a:normAutofit fontScale="90000"/>
          </a:bodyPr>
          <a:lstStyle/>
          <a:p>
            <a:pPr algn="ctr"/>
            <a:r>
              <a:rPr lang="en-GB" b="1" dirty="0"/>
              <a:t>The ethical practice relating to health law of Saudi Arabia.</a:t>
            </a:r>
            <a:r>
              <a:rPr lang="en-GB" dirty="0"/>
              <a:t/>
            </a:r>
            <a:br>
              <a:rPr lang="en-GB" dirty="0"/>
            </a:br>
            <a:endParaRPr lang="en-GB" dirty="0"/>
          </a:p>
        </p:txBody>
      </p:sp>
      <p:sp>
        <p:nvSpPr>
          <p:cNvPr id="3" name="Content Placeholder 2"/>
          <p:cNvSpPr>
            <a:spLocks noGrp="1"/>
          </p:cNvSpPr>
          <p:nvPr>
            <p:ph idx="1"/>
          </p:nvPr>
        </p:nvSpPr>
        <p:spPr>
          <a:xfrm>
            <a:off x="259976" y="1771836"/>
            <a:ext cx="11627224" cy="4808257"/>
          </a:xfrm>
        </p:spPr>
        <p:txBody>
          <a:bodyPr/>
          <a:lstStyle/>
          <a:p>
            <a:r>
              <a:rPr lang="en-GB" dirty="0"/>
              <a:t>There are several ethical issues concerning the healthcare law in Saudi Arabia, they include;</a:t>
            </a:r>
          </a:p>
          <a:p>
            <a:r>
              <a:rPr lang="en-GB" dirty="0"/>
              <a:t>Maintaining confidentiality</a:t>
            </a:r>
          </a:p>
          <a:p>
            <a:r>
              <a:rPr lang="en-GB" dirty="0"/>
              <a:t>Equality in treatment</a:t>
            </a:r>
          </a:p>
          <a:p>
            <a:r>
              <a:rPr lang="en-GB" dirty="0"/>
              <a:t>Prioritizing the safety of the patient</a:t>
            </a:r>
          </a:p>
          <a:p>
            <a:r>
              <a:rPr lang="en-GB" dirty="0"/>
              <a:t>The conflict of interest between the patient and the medical professional</a:t>
            </a:r>
          </a:p>
          <a:p>
            <a:r>
              <a:rPr lang="en-GB" dirty="0"/>
              <a:t>Observing the rights of the patients</a:t>
            </a:r>
          </a:p>
          <a:p>
            <a:endParaRPr lang="en-GB" dirty="0"/>
          </a:p>
        </p:txBody>
      </p:sp>
    </p:spTree>
    <p:extLst>
      <p:ext uri="{BB962C8B-B14F-4D97-AF65-F5344CB8AC3E}">
        <p14:creationId xmlns:p14="http://schemas.microsoft.com/office/powerpoint/2010/main" val="714793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229659"/>
            <a:ext cx="11844867" cy="1325563"/>
          </a:xfrm>
        </p:spPr>
        <p:txBody>
          <a:bodyPr/>
          <a:lstStyle/>
          <a:p>
            <a:pPr algn="ctr"/>
            <a:r>
              <a:rPr lang="en-GB" b="1" dirty="0"/>
              <a:t>Recommendations</a:t>
            </a:r>
            <a:endParaRPr lang="en-GB" dirty="0"/>
          </a:p>
        </p:txBody>
      </p:sp>
      <p:sp>
        <p:nvSpPr>
          <p:cNvPr id="3" name="Content Placeholder 2"/>
          <p:cNvSpPr>
            <a:spLocks noGrp="1"/>
          </p:cNvSpPr>
          <p:nvPr>
            <p:ph idx="1"/>
          </p:nvPr>
        </p:nvSpPr>
        <p:spPr>
          <a:xfrm>
            <a:off x="355599" y="1568980"/>
            <a:ext cx="11599333" cy="5136620"/>
          </a:xfrm>
        </p:spPr>
        <p:txBody>
          <a:bodyPr>
            <a:normAutofit/>
          </a:bodyPr>
          <a:lstStyle/>
          <a:p>
            <a:r>
              <a:rPr lang="en-GB" dirty="0"/>
              <a:t>There are some recommendations to improve the effectiveness of the healthcare law,</a:t>
            </a:r>
          </a:p>
          <a:p>
            <a:r>
              <a:rPr lang="en-GB" dirty="0"/>
              <a:t>The government should educate health professionals on legal health procedures.</a:t>
            </a:r>
          </a:p>
          <a:p>
            <a:r>
              <a:rPr lang="en-GB" dirty="0"/>
              <a:t>The government should ensure that the patients are aware of their medical rights.</a:t>
            </a:r>
          </a:p>
          <a:p>
            <a:r>
              <a:rPr lang="en-GB" dirty="0"/>
              <a:t>The government should put up methods of punishing those who go against the set health laws.</a:t>
            </a:r>
          </a:p>
          <a:p>
            <a:r>
              <a:rPr lang="en-GB" dirty="0"/>
              <a:t>The government should educate health professionals about maintaining the codes of ethics. </a:t>
            </a:r>
          </a:p>
          <a:p>
            <a:r>
              <a:rPr lang="en-GB" dirty="0"/>
              <a:t>The government should enhance a good relationship between the patient and the health professionals.</a:t>
            </a:r>
          </a:p>
          <a:p>
            <a:endParaRPr lang="en-GB" dirty="0"/>
          </a:p>
        </p:txBody>
      </p:sp>
    </p:spTree>
    <p:extLst>
      <p:ext uri="{BB962C8B-B14F-4D97-AF65-F5344CB8AC3E}">
        <p14:creationId xmlns:p14="http://schemas.microsoft.com/office/powerpoint/2010/main" val="23035761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15</TotalTime>
  <Words>1988</Words>
  <Application>Microsoft Office PowerPoint</Application>
  <PresentationFormat>Widescreen</PresentationFormat>
  <Paragraphs>72</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Ion</vt:lpstr>
      <vt:lpstr>  Medical Malpractice in Saudi Arabia   Student’s Name Institutional Affiliations Date </vt:lpstr>
      <vt:lpstr>MEDICAL MALPRACTICE IN SAUDI ARABIA; Medical malpractice. </vt:lpstr>
      <vt:lpstr>Section 1 and 2 methods of preventing malpractice. </vt:lpstr>
      <vt:lpstr>Section 1 and 2 methods of preventing malpractice; Having a frank conversation.</vt:lpstr>
      <vt:lpstr>The law of practicing health professionals in Saudi Arabia </vt:lpstr>
      <vt:lpstr>The health law of Saudi Arabia prohibits </vt:lpstr>
      <vt:lpstr>Purpose of the healthcare law of Saudi Arabia </vt:lpstr>
      <vt:lpstr>The ethical practice relating to health law of Saudi Arabia. </vt:lpstr>
      <vt:lpstr>Recommendations</vt:lpstr>
      <vt:lpstr>References</vt:lpstr>
      <vt:lpstr>Taghizadeh, Z., Pourbakhtiar, M., Azimi, K., Ghadipasha, M., &amp; Soltani, K. (2019). Claims about medical malpractices resulting in neonatal and maternal impairment in Iran. Journal of forensic and legal medicine, 66, 44-49. Tang, K. H. D. (2020). A comparative overview of the primary Southeast Asian safety and health laws. International Journal of Workplace Health Management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Malpractice in Saudi Arabia   Student’s Name Institutional Affiliations Date</dc:title>
  <dc:creator>simon</dc:creator>
  <cp:lastModifiedBy>simon</cp:lastModifiedBy>
  <cp:revision>3</cp:revision>
  <dcterms:created xsi:type="dcterms:W3CDTF">2021-03-29T20:45:18Z</dcterms:created>
  <dcterms:modified xsi:type="dcterms:W3CDTF">2021-03-29T21:01:11Z</dcterms:modified>
</cp:coreProperties>
</file>